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f004e9e6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f004e9e6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f004e9e6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ef004e9e6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f004e9e6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f004e9e6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f004e9e6f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ef004e9e6f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f004e9e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ef004e9e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f004e9e6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ef004e9e6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f004e9e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ef004e9e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0b86f91af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0b86f91af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0b86f91a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0b86f91a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0b86f91af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0b86f91af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b86f91a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0b86f91a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0b86f91af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0b86f91af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b86f91a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b86f91a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0b86f91a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0b86f91a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0b86f91af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0b86f91af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0b86f91af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0b86f91af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2.jpg"/><Relationship Id="rId6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hyperlink" Target="https://sites.willamettevalleymesh.net/CALLSIGN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950" y="255600"/>
            <a:ext cx="3524250" cy="327660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1560000" dist="304800">
              <a:srgbClr val="000000">
                <a:alpha val="52000"/>
              </a:srgbClr>
            </a:outerShdw>
          </a:effectLst>
        </p:spPr>
      </p:pic>
      <p:sp>
        <p:nvSpPr>
          <p:cNvPr id="55" name="Google Shape;55;p13"/>
          <p:cNvSpPr txBox="1"/>
          <p:nvPr/>
        </p:nvSpPr>
        <p:spPr>
          <a:xfrm>
            <a:off x="395600" y="3440975"/>
            <a:ext cx="5384400" cy="8466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2580000" dist="1047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FFFFF"/>
                </a:solidFill>
              </a:rPr>
              <a:t>State of the Mesh</a:t>
            </a:r>
            <a:endParaRPr b="1" sz="43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182100" y="4138875"/>
            <a:ext cx="3339900" cy="8466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2580000" dist="1047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FFFFF"/>
                </a:solidFill>
              </a:rPr>
              <a:t>2023</a:t>
            </a:r>
            <a:endParaRPr b="1" sz="4300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0000" y="574288"/>
            <a:ext cx="3169148" cy="4225526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4080000" dist="314325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1525225" y="1152475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Mesh Map and Mesh Info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NTP servers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AllStar repeater linking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 Video Cameras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Wikipedia (Full Text)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iPerfspeed speed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nMap and ZenMap network topology tools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APRS-IS Servers &amp; APRS Live Mapping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Topology, and Stranded Node Maps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Uniden Radio Scanner - Audio Stream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Utility and Reference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925" y="1070475"/>
            <a:ext cx="2924625" cy="12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1525225" y="1152475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WX Stations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ADS-B Plane Tracker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Weather Balloon Tracker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Minecraft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Webcams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Misc. Information Pages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Lightning Detector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Seismograph</a:t>
            </a:r>
            <a:endParaRPr/>
          </a:p>
        </p:txBody>
      </p:sp>
      <p:sp>
        <p:nvSpPr>
          <p:cNvPr id="148" name="Google Shape;148;p23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&amp; Promotional 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5775" y="1028850"/>
            <a:ext cx="3780501" cy="1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5774" y="2824125"/>
            <a:ext cx="3037874" cy="216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1525225" y="1152475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LCOG Super Switching Center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ProxMox Virtual Machines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Linking Eugene to Florence over Fiber Optic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Coordinated Radio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Telemetry. Power management. Mesh health and status.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MeshPhone w/ Long Distance Calling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Technology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62" name="Google Shape;162;p24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6117650" y="3149000"/>
            <a:ext cx="2898800" cy="1881549"/>
          </a:xfrm>
          <a:prstGeom prst="rect">
            <a:avLst/>
          </a:prstGeom>
          <a:noFill/>
          <a:ln>
            <a:noFill/>
          </a:ln>
          <a:effectLst>
            <a:outerShdw blurRad="642938" rotWithShape="0" algn="bl" dir="12600000" dist="47625">
              <a:srgbClr val="000000">
                <a:alpha val="44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1525350" y="1139100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 Hands AREDN Meeting at Ham Fest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Quarterly MeshPhone Zoom Meetings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WVMN &amp; MeshPhone Sysop Groups.IO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Forming Mesh Management Teams and Subject Matter Experts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Identifying Functions (grants, outreach, coordination, technical, installation)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Building Community (site identification, expansion, govt. liaisons)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Coordinated Radio Location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Telemetry. Power management. Mesh health and status.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MeshPhone w/ Long Distance Calling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Opportunity for Engagement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72" name="Google Shape;1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5043" y="116268"/>
            <a:ext cx="1875600" cy="18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1525225" y="1152475"/>
            <a:ext cx="7240200" cy="3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79" name="Google Shape;179;p26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 Mesh Growth</a:t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4325" y="918875"/>
            <a:ext cx="5072151" cy="422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1525225" y="1152475"/>
            <a:ext cx="7240200" cy="3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89" name="Google Shape;189;p27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ProxMox Virtual Environment</a:t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6398" y="979975"/>
            <a:ext cx="6277526" cy="3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WebCams</a:t>
            </a:r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5">
            <a:alphaModFix/>
          </a:blip>
          <a:srcRect b="0" l="4701" r="4710" t="0"/>
          <a:stretch/>
        </p:blipFill>
        <p:spPr>
          <a:xfrm>
            <a:off x="1677125" y="1469963"/>
            <a:ext cx="3528302" cy="21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6">
            <a:alphaModFix/>
          </a:blip>
          <a:srcRect b="0" l="4701" r="4710" t="0"/>
          <a:stretch/>
        </p:blipFill>
        <p:spPr>
          <a:xfrm>
            <a:off x="5237238" y="1450225"/>
            <a:ext cx="3528305" cy="21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5237238" y="3280350"/>
            <a:ext cx="21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AI7BQ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677125" y="3300088"/>
            <a:ext cx="21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KC7RJK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1525225" y="1152475"/>
            <a:ext cx="7240200" cy="3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Website:</a:t>
            </a:r>
            <a:r>
              <a:rPr b="1" lang="en">
                <a:solidFill>
                  <a:schemeClr val="accent2"/>
                </a:solidFill>
              </a:rPr>
              <a:t> 	https://willamettevalleymesh.net/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Groups.io: 	https://groups.io/g/WVMN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11" name="Google Shape;211;p29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Links?</a:t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525225" y="1152475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Char char="●"/>
            </a:pPr>
            <a:r>
              <a:rPr lang="en" sz="2000">
                <a:solidFill>
                  <a:srgbClr val="F3F3F3"/>
                </a:solidFill>
              </a:rPr>
              <a:t>Introduction: A Common Operating Picture </a:t>
            </a:r>
            <a:endParaRPr sz="2000">
              <a:solidFill>
                <a:srgbClr val="F3F3F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Char char="●"/>
            </a:pPr>
            <a:r>
              <a:rPr lang="en" sz="2000">
                <a:solidFill>
                  <a:srgbClr val="F3F3F3"/>
                </a:solidFill>
              </a:rPr>
              <a:t>Where have we been?</a:t>
            </a:r>
            <a:endParaRPr sz="2000">
              <a:solidFill>
                <a:srgbClr val="F3F3F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Char char="●"/>
            </a:pPr>
            <a:r>
              <a:rPr lang="en" sz="2000">
                <a:solidFill>
                  <a:srgbClr val="F3F3F3"/>
                </a:solidFill>
              </a:rPr>
              <a:t>Where are we now?</a:t>
            </a:r>
            <a:endParaRPr sz="2000">
              <a:solidFill>
                <a:srgbClr val="F3F3F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Char char="●"/>
            </a:pPr>
            <a:r>
              <a:rPr lang="en" sz="2000">
                <a:solidFill>
                  <a:srgbClr val="F3F3F3"/>
                </a:solidFill>
              </a:rPr>
              <a:t>Where are we going?</a:t>
            </a:r>
            <a:endParaRPr sz="2000">
              <a:solidFill>
                <a:srgbClr val="F3F3F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" sz="2000">
                <a:solidFill>
                  <a:srgbClr val="F3F3F3"/>
                </a:solidFill>
              </a:rPr>
              <a:t>SWOT</a:t>
            </a:r>
            <a:endParaRPr sz="2000">
              <a:solidFill>
                <a:srgbClr val="F3F3F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" sz="2000">
                <a:solidFill>
                  <a:srgbClr val="F3F3F3"/>
                </a:solidFill>
              </a:rPr>
              <a:t>Smart Goals</a:t>
            </a:r>
            <a:endParaRPr sz="2000">
              <a:solidFill>
                <a:srgbClr val="F3F3F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" sz="2000">
                <a:solidFill>
                  <a:srgbClr val="F3F3F3"/>
                </a:solidFill>
              </a:rPr>
              <a:t>Action Plan</a:t>
            </a:r>
            <a:endParaRPr sz="2000">
              <a:solidFill>
                <a:srgbClr val="F3F3F3"/>
              </a:solidFill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of the Mesh </a:t>
            </a:r>
            <a:r>
              <a:rPr lang="en"/>
              <a:t>Agenda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525225" y="1152475"/>
            <a:ext cx="7240200" cy="3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" sz="1800">
                <a:solidFill>
                  <a:schemeClr val="accent2"/>
                </a:solidFill>
              </a:rPr>
              <a:t>Provide our community high speed emergency communications using a wireless local area network based on the AREDN amateur radio mesh protocol.</a:t>
            </a:r>
            <a:endParaRPr b="1" sz="1800"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" sz="1800">
                <a:solidFill>
                  <a:schemeClr val="accent2"/>
                </a:solidFill>
              </a:rPr>
              <a:t>Combine Mobile Ad Hoc Networking with home and tower based stations to achieve connections among amateur radio operators, served emergency response agencies and community partners.</a:t>
            </a:r>
            <a:endParaRPr b="1" sz="1800"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b="1" lang="en" sz="1800">
                <a:solidFill>
                  <a:schemeClr val="accent2"/>
                </a:solidFill>
              </a:rPr>
              <a:t>Provide rapid transfer of forms, email and imaging to improve situational awareness and resource allocation.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have we been?-Objectives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have we been?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84775" y="1553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Amateur Radio Communications Emergency Operations principles: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Interoperable communications-use what works (AREDN)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Connect with neighboring counties (join forces, support)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Find and utilize local talent, and equipment (use what you have)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Priority links to operators and install working services immediately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Field test equipment and coverage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No single served agency controls the system or owns the devices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Share what we know to help others succeed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Use Part 97 rules. Don’t share your WAN.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Use the mesh to investigate shared computing services-fun and useful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075" y="83774"/>
            <a:ext cx="2464700" cy="15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525225" y="1152475"/>
            <a:ext cx="7240200" cy="3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370 </a:t>
            </a:r>
            <a:r>
              <a:rPr b="1" lang="en">
                <a:solidFill>
                  <a:schemeClr val="accent2"/>
                </a:solidFill>
              </a:rPr>
              <a:t>nodes -&gt;  638 devices -&gt; 1077 RF miles</a:t>
            </a:r>
            <a:endParaRPr b="1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2"/>
                </a:solidFill>
              </a:rPr>
              <a:t>Working network across 16 counties (Oregon and S. WA)</a:t>
            </a:r>
            <a:endParaRPr b="1" sz="1400">
              <a:solidFill>
                <a:schemeClr val="accent2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b="1" lang="en">
                <a:solidFill>
                  <a:schemeClr val="accent2"/>
                </a:solidFill>
              </a:rPr>
              <a:t>370 AREDN n</a:t>
            </a:r>
            <a:r>
              <a:rPr b="1" lang="en">
                <a:solidFill>
                  <a:schemeClr val="accent2"/>
                </a:solidFill>
              </a:rPr>
              <a:t>odes</a:t>
            </a:r>
            <a:endParaRPr b="1">
              <a:solidFill>
                <a:schemeClr val="accent2"/>
              </a:solidFill>
            </a:endParaRPr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b="1" lang="en">
                <a:solidFill>
                  <a:schemeClr val="accent2"/>
                </a:solidFill>
              </a:rPr>
              <a:t>148 Unique Callsigns (node operators)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Milestones: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Rapid growth- We had 293 nodes in July 2022.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Mikrotik AREDN </a:t>
            </a:r>
            <a:r>
              <a:rPr lang="en">
                <a:solidFill>
                  <a:schemeClr val="accent2"/>
                </a:solidFill>
              </a:rPr>
              <a:t>equipment from ARDC Mesh Grant distributed to many groups and individuals.</a:t>
            </a:r>
            <a:r>
              <a:rPr b="1" lang="en">
                <a:solidFill>
                  <a:schemeClr val="accent2"/>
                </a:solidFill>
              </a:rPr>
              <a:t> 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New installations on St Vincent’s Hospital, Livingston Mtn, Terwilliger Plaza connecting Washington, Clark (WA), Multnomah, Yamhill, and Clackamas Counties.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we now?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6675" y="356250"/>
            <a:ext cx="10191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525225" y="1152475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57</a:t>
            </a:r>
            <a:r>
              <a:rPr b="1" lang="en" sz="1800">
                <a:solidFill>
                  <a:schemeClr val="accent2"/>
                </a:solidFill>
              </a:rPr>
              <a:t> </a:t>
            </a:r>
            <a:r>
              <a:rPr b="1" lang="en">
                <a:solidFill>
                  <a:schemeClr val="accent2"/>
                </a:solidFill>
              </a:rPr>
              <a:t>IP Phones </a:t>
            </a:r>
            <a:r>
              <a:rPr b="1" lang="en" sz="1800">
                <a:solidFill>
                  <a:schemeClr val="accent2"/>
                </a:solidFill>
              </a:rPr>
              <a:t>on the mesh</a:t>
            </a:r>
            <a:r>
              <a:rPr b="1" lang="en">
                <a:solidFill>
                  <a:schemeClr val="accent2"/>
                </a:solidFill>
              </a:rPr>
              <a:t>!</a:t>
            </a:r>
            <a:endParaRPr b="1" sz="18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11 </a:t>
            </a:r>
            <a:r>
              <a:rPr b="1" lang="en" sz="1800">
                <a:solidFill>
                  <a:schemeClr val="accent2"/>
                </a:solidFill>
              </a:rPr>
              <a:t>Me</a:t>
            </a:r>
            <a:r>
              <a:rPr b="1" lang="en">
                <a:solidFill>
                  <a:schemeClr val="accent2"/>
                </a:solidFill>
              </a:rPr>
              <a:t>shPhone Offices Serving:</a:t>
            </a:r>
            <a:endParaRPr b="1">
              <a:solidFill>
                <a:schemeClr val="accent2"/>
              </a:solidFill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Multnomah, Clackamas, Marion, E. Lane, W. Lane, Jackson, Josephine, Polk, Yamhill, Washington, &amp; Clatsop </a:t>
            </a:r>
            <a:endParaRPr b="1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Inter-operates with: PSTN, Hamshack Hotline, Etc.</a:t>
            </a:r>
            <a:endParaRPr b="1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Permits dialing by DMR ID and Callsign</a:t>
            </a:r>
            <a:endParaRPr b="1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Four AllStar linked repeater sites </a:t>
            </a:r>
            <a:endParaRPr b="1" sz="1800">
              <a:solidFill>
                <a:schemeClr val="accent2"/>
              </a:solidFill>
            </a:endParaRPr>
          </a:p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VoIP </a:t>
            </a:r>
            <a:r>
              <a:rPr lang="en"/>
              <a:t>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0575" y="278775"/>
            <a:ext cx="3038700" cy="18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525225" y="1152475"/>
            <a:ext cx="7240200" cy="3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Variety of </a:t>
            </a:r>
            <a:r>
              <a:rPr lang="en" sz="1800">
                <a:solidFill>
                  <a:schemeClr val="accent2"/>
                </a:solidFill>
              </a:rPr>
              <a:t>File Servers</a:t>
            </a:r>
            <a:endParaRPr sz="1800">
              <a:solidFill>
                <a:schemeClr val="accent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Tiny File Manager</a:t>
            </a:r>
            <a:r>
              <a:rPr lang="en" sz="1800">
                <a:solidFill>
                  <a:schemeClr val="accent2"/>
                </a:solidFill>
              </a:rPr>
              <a:t>, NextCloud, Samba, </a:t>
            </a:r>
            <a:r>
              <a:rPr lang="en">
                <a:solidFill>
                  <a:schemeClr val="accent2"/>
                </a:solidFill>
              </a:rPr>
              <a:t>File Gator, Citadel, Apache &amp; NGINX Web Servers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Public Mirrored Folders:</a:t>
            </a:r>
            <a:endParaRPr>
              <a:solidFill>
                <a:schemeClr val="accent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https://sites.willamettevalleymesh.net/CALLSIGN/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Services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6321" y="3343571"/>
            <a:ext cx="2116750" cy="16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525225" y="1152475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RMS Servers</a:t>
            </a:r>
            <a:endParaRPr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Yamhill, Lane, Marion, Linn</a:t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Winlink Express over AREDN</a:t>
            </a:r>
            <a:endParaRPr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ICS forms. Interoperable communications. Peer to Peer.</a:t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Mesh Chat</a:t>
            </a:r>
            <a:endParaRPr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Real-Time. Synchronized across the mesh.</a:t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Email/Chat Services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0072" y="227225"/>
            <a:ext cx="1462775" cy="15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1335975" y="0"/>
            <a:ext cx="78081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525225" y="1152475"/>
            <a:ext cx="72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Citadel BBS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File,</a:t>
            </a:r>
            <a:r>
              <a:rPr lang="en">
                <a:solidFill>
                  <a:schemeClr val="accent2"/>
                </a:solidFill>
              </a:rPr>
              <a:t> email, chat, calendar, etc.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NextCloud - Real Time Shared Editing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	Files, Documents, Spreadsheets, Presentations, Chat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Packet Bulletin Boards</a:t>
            </a:r>
            <a:endParaRPr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Messaging, Winlink, Analog Packet Interface (BPQ32)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8" name="Google Shape;128;p21"/>
          <p:cNvSpPr txBox="1"/>
          <p:nvPr>
            <p:ph type="title"/>
          </p:nvPr>
        </p:nvSpPr>
        <p:spPr>
          <a:xfrm>
            <a:off x="1525350" y="356250"/>
            <a:ext cx="7240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Services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0" y="4346762"/>
            <a:ext cx="1335975" cy="1242088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15540000" dist="161925">
              <a:srgbClr val="000000">
                <a:alpha val="50000"/>
              </a:srgbClr>
            </a:outerShdw>
          </a:effectLst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351" y="100200"/>
            <a:ext cx="2511451" cy="25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